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</p:sldMasterIdLst>
  <p:notesMasterIdLst>
    <p:notesMasterId r:id="rId44"/>
  </p:notesMasterIdLst>
  <p:sldIdLst>
    <p:sldId id="256" r:id="rId2"/>
    <p:sldId id="326" r:id="rId3"/>
    <p:sldId id="311" r:id="rId4"/>
    <p:sldId id="310" r:id="rId5"/>
    <p:sldId id="312" r:id="rId6"/>
    <p:sldId id="313" r:id="rId7"/>
    <p:sldId id="314" r:id="rId8"/>
    <p:sldId id="260" r:id="rId9"/>
    <p:sldId id="288" r:id="rId10"/>
    <p:sldId id="257" r:id="rId11"/>
    <p:sldId id="319" r:id="rId12"/>
    <p:sldId id="277" r:id="rId13"/>
    <p:sldId id="278" r:id="rId14"/>
    <p:sldId id="315" r:id="rId15"/>
    <p:sldId id="316" r:id="rId16"/>
    <p:sldId id="280" r:id="rId17"/>
    <p:sldId id="282" r:id="rId18"/>
    <p:sldId id="281" r:id="rId19"/>
    <p:sldId id="283" r:id="rId20"/>
    <p:sldId id="292" r:id="rId21"/>
    <p:sldId id="318" r:id="rId22"/>
    <p:sldId id="259" r:id="rId23"/>
    <p:sldId id="261" r:id="rId24"/>
    <p:sldId id="262" r:id="rId25"/>
    <p:sldId id="299" r:id="rId26"/>
    <p:sldId id="293" r:id="rId27"/>
    <p:sldId id="320" r:id="rId28"/>
    <p:sldId id="264" r:id="rId29"/>
    <p:sldId id="266" r:id="rId30"/>
    <p:sldId id="295" r:id="rId31"/>
    <p:sldId id="317" r:id="rId32"/>
    <p:sldId id="289" r:id="rId33"/>
    <p:sldId id="297" r:id="rId34"/>
    <p:sldId id="290" r:id="rId35"/>
    <p:sldId id="300" r:id="rId36"/>
    <p:sldId id="323" r:id="rId37"/>
    <p:sldId id="324" r:id="rId38"/>
    <p:sldId id="308" r:id="rId39"/>
    <p:sldId id="325" r:id="rId40"/>
    <p:sldId id="321" r:id="rId41"/>
    <p:sldId id="322" r:id="rId42"/>
    <p:sldId id="268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>
      <p:cViewPr varScale="1">
        <p:scale>
          <a:sx n="94" d="100"/>
          <a:sy n="94" d="100"/>
        </p:scale>
        <p:origin x="1133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02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28210-3B5E-470C-BC56-BB12CEC0F1DF}" type="datetimeFigureOut">
              <a:rPr lang="en-US" smtClean="0"/>
              <a:pPr/>
              <a:t>9/27/2019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7C6CE-618C-4790-976A-71844E728A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Covered in May Staff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7C6CE-618C-4790-976A-71844E728A01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Covered in May Staff</a:t>
            </a:r>
            <a:r>
              <a:rPr lang="en-US" baseline="0" dirty="0"/>
              <a:t>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7C6CE-618C-4790-976A-71844E728A01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87E045-8449-4DF2-A5F4-7100B2B7DC19}" type="datetimeFigureOut">
              <a:rPr lang="en-US" smtClean="0"/>
              <a:pPr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107874-C157-4860-A293-987BADBC62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107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E045-8449-4DF2-A5F4-7100B2B7DC19}" type="datetimeFigureOut">
              <a:rPr lang="en-US" smtClean="0"/>
              <a:pPr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7874-C157-4860-A293-987BADBC62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25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87E045-8449-4DF2-A5F4-7100B2B7DC19}" type="datetimeFigureOut">
              <a:rPr lang="en-US" smtClean="0"/>
              <a:pPr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107874-C157-4860-A293-987BADBC62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5611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E045-8449-4DF2-A5F4-7100B2B7DC19}" type="datetimeFigureOut">
              <a:rPr lang="en-US" smtClean="0"/>
              <a:pPr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7874-C157-4860-A293-987BADBC62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2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87E045-8449-4DF2-A5F4-7100B2B7DC19}" type="datetimeFigureOut">
              <a:rPr lang="en-US" smtClean="0"/>
              <a:pPr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107874-C157-4860-A293-987BADBC62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8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E045-8449-4DF2-A5F4-7100B2B7DC19}" type="datetimeFigureOut">
              <a:rPr lang="en-US" smtClean="0"/>
              <a:pPr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7874-C157-4860-A293-987BADBC62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750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E045-8449-4DF2-A5F4-7100B2B7DC19}" type="datetimeFigureOut">
              <a:rPr lang="en-US" smtClean="0"/>
              <a:pPr/>
              <a:t>9/27/2019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7874-C157-4860-A293-987BADBC62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42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E045-8449-4DF2-A5F4-7100B2B7DC19}" type="datetimeFigureOut">
              <a:rPr lang="en-US" smtClean="0"/>
              <a:pPr/>
              <a:t>9/27/2019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7874-C157-4860-A293-987BADBC62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4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E045-8449-4DF2-A5F4-7100B2B7DC19}" type="datetimeFigureOut">
              <a:rPr lang="en-US" smtClean="0"/>
              <a:pPr/>
              <a:t>9/27/2019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7874-C157-4860-A293-987BADBC62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105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87E045-8449-4DF2-A5F4-7100B2B7DC19}" type="datetimeFigureOut">
              <a:rPr lang="en-US" smtClean="0"/>
              <a:pPr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107874-C157-4860-A293-987BADBC62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1570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E045-8449-4DF2-A5F4-7100B2B7DC19}" type="datetimeFigureOut">
              <a:rPr lang="en-US" smtClean="0"/>
              <a:pPr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7874-C157-4860-A293-987BADBC62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030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C87E045-8449-4DF2-A5F4-7100B2B7DC19}" type="datetimeFigureOut">
              <a:rPr lang="en-US" smtClean="0"/>
              <a:pPr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F107874-C157-4860-A293-987BADBC62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1872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a.gov/oact/cola/QC.html#qcserie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ialsecurity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a.gov/compassionateallowances/conditions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sa.gov/ssi/text-expedite-ussi.ht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ilc.org/membership/cil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dvocator.com/" TargetMode="External"/><Relationship Id="rId5" Type="http://schemas.openxmlformats.org/officeDocument/2006/relationships/hyperlink" Target="http://www.allsup.com/" TargetMode="External"/><Relationship Id="rId4" Type="http://schemas.openxmlformats.org/officeDocument/2006/relationships/hyperlink" Target="http://www.ilru.org/html/publications/directory/index.html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slegalservices.org/content/documenting-disability-simple-strategies-medical-providers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mailto:Joseph.Reale@mrc.state.ma.us" TargetMode="External"/><Relationship Id="rId2" Type="http://schemas.openxmlformats.org/officeDocument/2006/relationships/hyperlink" Target="https://www.mass.gov/service-details/statewide-employment-servic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orkwithoutlimits.org/wp-content/uploads/2018/08/Fillable-Referral-Packet_2018.pdf" TargetMode="External"/><Relationship Id="rId5" Type="http://schemas.openxmlformats.org/officeDocument/2006/relationships/hyperlink" Target="http://www.workwithoutlimits.org/benefits-counseling/#benefits-services" TargetMode="External"/><Relationship Id="rId4" Type="http://schemas.openxmlformats.org/officeDocument/2006/relationships/hyperlink" Target="https://www.mass.gov/files/documents/2016/07/ne/impact-referral-form-2016.pdf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ialsecurity.gov/ssi/spotlights/spot-temp-institution.htm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healthcare.partners.org/ss/ssframebottom/staffresources/New%20Site/Basic%20Needs/Disability_Benefits_-BRIEF.pdf" TargetMode="External"/><Relationship Id="rId2" Type="http://schemas.openxmlformats.org/officeDocument/2006/relationships/hyperlink" Target="http://healthcare.partners.org/ss/ssframebottom/staffresources/New%20Site/Basic%20Needs/BN_PB-CA_SSI-SSDI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sslegalservices.org/content/ssissdi-benefits-overview" TargetMode="External"/><Relationship Id="rId4" Type="http://schemas.openxmlformats.org/officeDocument/2006/relationships/hyperlink" Target="http://healthcare.partners.org/ss/ssframebottom/staffresources/New%20Site/Basic%20Needs/Disability_Benefits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legalservices.org/content/ssissdi-benefits-overview" TargetMode="External"/><Relationship Id="rId2" Type="http://schemas.openxmlformats.org/officeDocument/2006/relationships/hyperlink" Target="http://healthcare.partners.org/ss/ssframebottom/staffresources/New%20Site/Basic%20Needs/BN_PB-CA_SSI-SSDI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ealthcare.partners.org/ss/ssframebottom/staffresources/New%20Site/Basic%20Needs/Disability_Benefits.pdf" TargetMode="External"/><Relationship Id="rId4" Type="http://schemas.openxmlformats.org/officeDocument/2006/relationships/hyperlink" Target="http://healthcare.partners.org/ss/ssframebottom/staffresources/New%20Site/Basic%20Needs/Disability_Benefits_-BRIEF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7121"/>
            <a:ext cx="7924800" cy="1975757"/>
          </a:xfrm>
        </p:spPr>
        <p:txBody>
          <a:bodyPr>
            <a:noAutofit/>
          </a:bodyPr>
          <a:lstStyle/>
          <a:p>
            <a:r>
              <a:rPr lang="en-US" sz="4000" dirty="0"/>
              <a:t>Resource Updates and </a:t>
            </a:r>
            <a:br>
              <a:rPr lang="en-US" sz="4000" dirty="0"/>
            </a:br>
            <a:r>
              <a:rPr lang="en-US" sz="4000" dirty="0"/>
              <a:t>SSI/SSDI Basics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953000"/>
            <a:ext cx="7620000" cy="1219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Ellen Forman, LICSW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Social Service Staff Meeting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September 26, 2019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Social Security Administration (SSA)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05000"/>
            <a:ext cx="7989752" cy="3630795"/>
          </a:xfrm>
        </p:spPr>
        <p:txBody>
          <a:bodyPr>
            <a:normAutofit/>
          </a:bodyPr>
          <a:lstStyle/>
          <a:p>
            <a:r>
              <a:rPr lang="en-US" sz="2400" dirty="0"/>
              <a:t>Other SSA programs/benefits NOT covered here</a:t>
            </a:r>
          </a:p>
          <a:p>
            <a:pPr lvl="1"/>
            <a:r>
              <a:rPr lang="en-US" sz="2400" dirty="0"/>
              <a:t>Retirement</a:t>
            </a:r>
          </a:p>
          <a:p>
            <a:pPr lvl="1"/>
            <a:r>
              <a:rPr lang="en-US" sz="2400" dirty="0"/>
              <a:t>Survivor’s benefits</a:t>
            </a:r>
          </a:p>
          <a:p>
            <a:pPr lvl="1"/>
            <a:r>
              <a:rPr lang="en-US" sz="2400" dirty="0"/>
              <a:t>Dependent’s benefits</a:t>
            </a:r>
          </a:p>
          <a:p>
            <a:pPr lvl="1"/>
            <a:r>
              <a:rPr lang="en-US" sz="2400" dirty="0"/>
              <a:t>Death payment ($255)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B2B9D-A33B-40D1-AAFF-1F01F3971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Security Disability Insurance (SSDI) </a:t>
            </a:r>
          </a:p>
        </p:txBody>
      </p:sp>
    </p:spTree>
    <p:extLst>
      <p:ext uri="{BB962C8B-B14F-4D97-AF65-F5344CB8AC3E}">
        <p14:creationId xmlns:p14="http://schemas.microsoft.com/office/powerpoint/2010/main" val="380698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6673174" cy="951116"/>
          </a:xfrm>
        </p:spPr>
        <p:txBody>
          <a:bodyPr>
            <a:normAutofit/>
          </a:bodyPr>
          <a:lstStyle/>
          <a:p>
            <a:r>
              <a:rPr lang="en-US" dirty="0"/>
              <a:t>SSDI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022" y="2133600"/>
            <a:ext cx="8029577" cy="4648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1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Must be </a:t>
            </a:r>
            <a:r>
              <a:rPr lang="en-US" sz="2400" b="1" dirty="0"/>
              <a:t>disabled</a:t>
            </a:r>
            <a:r>
              <a:rPr lang="en-US" sz="2400" dirty="0"/>
              <a:t> AND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Must have "</a:t>
            </a:r>
            <a:r>
              <a:rPr lang="en-US" sz="2400" b="1" dirty="0"/>
              <a:t>insured status</a:t>
            </a:r>
            <a:r>
              <a:rPr lang="en-US" sz="2400" dirty="0"/>
              <a:t>" gained by working in FICA-covered work and paying FICA taxes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dirty="0"/>
              <a:t>Municipal or state employees may not be eligible </a:t>
            </a:r>
            <a:r>
              <a:rPr lang="en-US" sz="2400" dirty="0"/>
              <a:t>if they participate in a separate retirement/disability system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400" dirty="0"/>
              <a:t>SSDI benefits are </a:t>
            </a:r>
            <a:r>
              <a:rPr lang="en-US" sz="2400" b="1" dirty="0"/>
              <a:t>not </a:t>
            </a:r>
            <a:r>
              <a:rPr lang="en-US" sz="2400" dirty="0"/>
              <a:t>need-based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No asset limit, no </a:t>
            </a:r>
            <a:r>
              <a:rPr lang="en-US" sz="2400" b="1" dirty="0"/>
              <a:t>unearned</a:t>
            </a:r>
            <a:r>
              <a:rPr lang="en-US" sz="2400" dirty="0"/>
              <a:t> income limit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BUT </a:t>
            </a:r>
            <a:r>
              <a:rPr lang="en-US" sz="2400" b="1" dirty="0"/>
              <a:t>when applying ability to earn over the </a:t>
            </a:r>
            <a:br>
              <a:rPr lang="en-US" sz="2400" b="1" dirty="0"/>
            </a:br>
            <a:r>
              <a:rPr lang="en-US" sz="2400" b="1" dirty="0"/>
              <a:t>“substantial gainful activity” level </a:t>
            </a:r>
            <a:r>
              <a:rPr lang="en-US" sz="2400" dirty="0"/>
              <a:t>may disqualify from being considered disabled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i="0" dirty="0"/>
              <a:t>Different rules apply to wages once on the program (work incentives apply)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6673174" cy="909860"/>
          </a:xfrm>
        </p:spPr>
        <p:txBody>
          <a:bodyPr/>
          <a:lstStyle/>
          <a:p>
            <a:r>
              <a:rPr lang="en-US" dirty="0"/>
              <a:t>SSDI Insured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5500" b="1" dirty="0"/>
              <a:t>One must have earned a certain number of work “credits”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5500" dirty="0"/>
              <a:t>Can earn a maximum of 4 credits a year, but can earn 4 credits in less than a year (To earn a credit in 2019 you must earn $1,360 </a:t>
            </a:r>
            <a:r>
              <a:rPr lang="en-US" sz="3800" dirty="0"/>
              <a:t>[</a:t>
            </a:r>
            <a:r>
              <a:rPr lang="en-US" sz="3800" dirty="0">
                <a:hlinkClick r:id="rId2"/>
              </a:rPr>
              <a:t>Historical list</a:t>
            </a:r>
            <a:r>
              <a:rPr lang="en-US" sz="3800" dirty="0"/>
              <a:t>]</a:t>
            </a:r>
            <a:r>
              <a:rPr lang="en-US" sz="5500" dirty="0"/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5500" dirty="0"/>
              <a:t>The number of required work credits depends on age at disability onset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5300" dirty="0"/>
              <a:t>Must meet duration and </a:t>
            </a:r>
            <a:r>
              <a:rPr lang="en-US" sz="5300" b="1" dirty="0"/>
              <a:t>RECENT</a:t>
            </a:r>
            <a:r>
              <a:rPr lang="en-US" sz="5300" dirty="0"/>
              <a:t> work requirements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BCC7E-329E-4C7C-A55E-81A7557EC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38200"/>
            <a:ext cx="6673174" cy="909861"/>
          </a:xfrm>
        </p:spPr>
        <p:txBody>
          <a:bodyPr>
            <a:normAutofit/>
          </a:bodyPr>
          <a:lstStyle/>
          <a:p>
            <a:r>
              <a:rPr lang="en-US" sz="3200" dirty="0"/>
              <a:t>SSDI Duration of Work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7BBDA-641F-49AD-BC97-FC77F4920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2057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/>
              <a:t>Before age 24</a:t>
            </a:r>
            <a:r>
              <a:rPr lang="en-US" sz="1800" dirty="0"/>
              <a:t>--You may qualify if you have 6 credits earned </a:t>
            </a:r>
            <a:r>
              <a:rPr lang="en-US" sz="1800" b="1" dirty="0"/>
              <a:t>in the 3-year period </a:t>
            </a:r>
            <a:r>
              <a:rPr lang="en-US" sz="1800" dirty="0"/>
              <a:t>ending when your disability starts.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/>
              <a:t>Age 24 to 31</a:t>
            </a:r>
            <a:r>
              <a:rPr lang="en-US" sz="1800" dirty="0"/>
              <a:t>--You may qualify if you have credit for working half the time between age 21 and the time you become disabled.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/>
              <a:t>Age 31 or older</a:t>
            </a:r>
            <a:r>
              <a:rPr lang="en-US" sz="1800" dirty="0"/>
              <a:t>-- see chart below. 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A358E5-F2A9-4442-8C9E-352A75520C00}"/>
              </a:ext>
            </a:extLst>
          </p:cNvPr>
          <p:cNvPicPr/>
          <p:nvPr/>
        </p:nvPicPr>
        <p:blipFill rotWithShape="1">
          <a:blip r:embed="rId2"/>
          <a:srcRect l="25000" t="54274" r="17307" b="16026"/>
          <a:stretch/>
        </p:blipFill>
        <p:spPr bwMode="auto">
          <a:xfrm>
            <a:off x="2514600" y="3581400"/>
            <a:ext cx="4114800" cy="3124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1705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C7528-0380-48EF-B039-8EBD95555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Recent Work Test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8152F0B-F367-4DEB-9517-2D3CEF8C9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711" t="30988" r="33574" b="24956"/>
          <a:stretch/>
        </p:blipFill>
        <p:spPr>
          <a:xfrm>
            <a:off x="1828800" y="1981200"/>
            <a:ext cx="5624282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106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SSDI 5-Month Ineligibility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81200"/>
            <a:ext cx="8153400" cy="4419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endParaRPr lang="en-US" sz="1300" dirty="0"/>
          </a:p>
          <a:p>
            <a:pPr>
              <a:spcBef>
                <a:spcPts val="0"/>
              </a:spcBef>
            </a:pPr>
            <a:r>
              <a:rPr lang="en-US" sz="2000" dirty="0"/>
              <a:t>SSDI does not pay benefits for the first 5 months of disability (from </a:t>
            </a:r>
            <a:r>
              <a:rPr lang="en-US" sz="2000" b="1" dirty="0"/>
              <a:t>disability onset date, not application date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“waiting period” can be confusing- no benefits are due for this period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First benefit is due for the sixth </a:t>
            </a:r>
            <a:r>
              <a:rPr lang="en-US" sz="2000" b="1" dirty="0"/>
              <a:t>full month </a:t>
            </a:r>
            <a:r>
              <a:rPr lang="en-US" sz="2000" dirty="0"/>
              <a:t>after the date of disability. </a:t>
            </a:r>
          </a:p>
          <a:p>
            <a:pPr lvl="2">
              <a:spcBef>
                <a:spcPts val="1200"/>
              </a:spcBef>
            </a:pPr>
            <a:r>
              <a:rPr lang="en-US" sz="2000" i="0" dirty="0"/>
              <a:t>Example: Disability onset date is January 15, the first benefit would be </a:t>
            </a:r>
            <a:r>
              <a:rPr lang="en-US" sz="2000" b="1" i="0" dirty="0"/>
              <a:t>due</a:t>
            </a:r>
            <a:r>
              <a:rPr lang="en-US" sz="2000" i="0" dirty="0"/>
              <a:t> for the month of July- the sixth full month of disability. </a:t>
            </a:r>
          </a:p>
          <a:p>
            <a:pPr lvl="2">
              <a:spcBef>
                <a:spcPts val="1200"/>
              </a:spcBef>
            </a:pPr>
            <a:r>
              <a:rPr lang="en-US" sz="2000" i="0" dirty="0"/>
              <a:t>Note: Social Security benefits are </a:t>
            </a:r>
            <a:r>
              <a:rPr lang="en-US" sz="2000" b="1" i="0" dirty="0"/>
              <a:t>paid</a:t>
            </a:r>
            <a:r>
              <a:rPr lang="en-US" sz="2000" i="0" dirty="0"/>
              <a:t> in the month </a:t>
            </a:r>
            <a:r>
              <a:rPr lang="en-US" sz="2000" b="1" i="0" dirty="0"/>
              <a:t>after</a:t>
            </a:r>
            <a:r>
              <a:rPr lang="en-US" sz="2000" i="0" dirty="0"/>
              <a:t> the month they're due. So, absent any processing delays, benefits would be paid in August.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6477000" cy="1066800"/>
          </a:xfrm>
        </p:spPr>
        <p:txBody>
          <a:bodyPr/>
          <a:lstStyle/>
          <a:p>
            <a:r>
              <a:rPr lang="en-US" dirty="0"/>
              <a:t>Retroactive Payments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153400" cy="453237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/>
              <a:t>SSDI can pay up to a </a:t>
            </a:r>
            <a:r>
              <a:rPr lang="en-US" sz="2400" b="1" dirty="0"/>
              <a:t>maximum of 12 months of  retroactive payments</a:t>
            </a:r>
            <a:r>
              <a:rPr lang="en-US" sz="2400" dirty="0"/>
              <a:t> when SSA-determined </a:t>
            </a:r>
            <a:r>
              <a:rPr lang="en-US" sz="2400" b="1" dirty="0"/>
              <a:t>disability onset date </a:t>
            </a:r>
            <a:r>
              <a:rPr lang="en-US" sz="2400" dirty="0"/>
              <a:t>was before the date of application</a:t>
            </a:r>
          </a:p>
          <a:p>
            <a:r>
              <a:rPr lang="en-US" sz="2400" dirty="0"/>
              <a:t>5 month ineligibility period still applies</a:t>
            </a:r>
          </a:p>
          <a:p>
            <a:pPr>
              <a:spcBef>
                <a:spcPts val="1200"/>
              </a:spcBef>
            </a:pPr>
            <a:r>
              <a:rPr lang="en-US" sz="2400" b="1" dirty="0"/>
              <a:t>Encourage SSDI timely application to avoid forfeiting any retroactive payments beyond 12 months</a:t>
            </a:r>
            <a:endParaRPr lang="en-US" sz="2400" dirty="0"/>
          </a:p>
          <a:p>
            <a:pPr>
              <a:spcBef>
                <a:spcPts val="1200"/>
              </a:spcBef>
            </a:pPr>
            <a:r>
              <a:rPr lang="en-US" sz="2400" b="1" dirty="0">
                <a:solidFill>
                  <a:srgbClr val="FF0000"/>
                </a:solidFill>
              </a:rPr>
              <a:t>SSI</a:t>
            </a:r>
            <a:r>
              <a:rPr lang="en-US" sz="2400" b="1" dirty="0"/>
              <a:t> does NOT offer retroactive payments </a:t>
            </a:r>
            <a:r>
              <a:rPr lang="en-US" sz="2400" dirty="0"/>
              <a:t>(timely SSI application even more important)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1"/>
            <a:ext cx="7989752" cy="838199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dirty="0"/>
              <a:t>SSDI (and SSI) Back- Payments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18537"/>
            <a:ext cx="8077200" cy="3933226"/>
          </a:xfrm>
        </p:spPr>
        <p:txBody>
          <a:bodyPr/>
          <a:lstStyle/>
          <a:p>
            <a:pPr>
              <a:buNone/>
            </a:pPr>
            <a:endParaRPr lang="en-US" sz="800" dirty="0"/>
          </a:p>
          <a:p>
            <a:pPr>
              <a:spcBef>
                <a:spcPts val="1200"/>
              </a:spcBef>
            </a:pPr>
            <a:r>
              <a:rPr lang="en-US" sz="2400" dirty="0"/>
              <a:t>Due to lengthy approval time most receive a back-payment for the number of months over-due by the time benefits actually begin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Back-payments do NOT include payment for the SSDI 5 month ineligibility period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Not to be confused with </a:t>
            </a:r>
            <a:r>
              <a:rPr lang="en-US" sz="2400" b="1" dirty="0"/>
              <a:t>SSDI</a:t>
            </a:r>
            <a:r>
              <a:rPr lang="en-US" sz="2400" dirty="0"/>
              <a:t> </a:t>
            </a:r>
            <a:r>
              <a:rPr lang="en-US" sz="2400" b="1" dirty="0"/>
              <a:t>Retroactive-Payments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b="1" dirty="0"/>
            </a:br>
            <a:r>
              <a:rPr lang="en-US" dirty="0"/>
              <a:t>SSDI Benefit Amount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33600"/>
            <a:ext cx="7989752" cy="4325112"/>
          </a:xfrm>
        </p:spPr>
        <p:txBody>
          <a:bodyPr>
            <a:normAutofit/>
          </a:bodyPr>
          <a:lstStyle/>
          <a:p>
            <a:endParaRPr lang="en-US" sz="1300" b="1" dirty="0"/>
          </a:p>
          <a:p>
            <a:r>
              <a:rPr lang="en-US" sz="2400" b="1" dirty="0"/>
              <a:t>Request a </a:t>
            </a:r>
            <a:r>
              <a:rPr lang="en-US" sz="2400" b="1" i="1" dirty="0"/>
              <a:t>Social Security Statement </a:t>
            </a:r>
            <a:r>
              <a:rPr lang="en-US" sz="2400" dirty="0"/>
              <a:t>–</a:t>
            </a:r>
            <a:r>
              <a:rPr lang="en-US" sz="2400" b="1" dirty="0"/>
              <a:t> </a:t>
            </a:r>
            <a:r>
              <a:rPr lang="en-US" sz="2400" dirty="0"/>
              <a:t>a personalized estimate of disability and retirement benefits</a:t>
            </a:r>
          </a:p>
          <a:p>
            <a:pPr lvl="1"/>
            <a:r>
              <a:rPr lang="en-US" sz="2400" dirty="0"/>
              <a:t>Request: </a:t>
            </a:r>
            <a:r>
              <a:rPr lang="en-US" sz="2400" dirty="0">
                <a:hlinkClick r:id="rId2"/>
              </a:rPr>
              <a:t>www.socialsecurity.gov</a:t>
            </a:r>
            <a:r>
              <a:rPr lang="en-US" sz="2400" dirty="0"/>
              <a:t> (requires setting up an account) or call </a:t>
            </a:r>
            <a:r>
              <a:rPr lang="en-US" sz="2400" b="1" dirty="0"/>
              <a:t>800-772-1213.</a:t>
            </a:r>
          </a:p>
          <a:p>
            <a:pPr lvl="1"/>
            <a:r>
              <a:rPr lang="en-US" sz="2400" dirty="0"/>
              <a:t>SSA no longer mails the </a:t>
            </a:r>
            <a:r>
              <a:rPr lang="en-US" sz="2400" i="1" dirty="0"/>
              <a:t>Social Security Statement</a:t>
            </a:r>
            <a:r>
              <a:rPr lang="en-US" sz="2400" dirty="0"/>
              <a:t> yearly</a:t>
            </a:r>
            <a:endParaRPr lang="en-US" sz="2400" b="1" dirty="0"/>
          </a:p>
          <a:p>
            <a:pPr>
              <a:spcBef>
                <a:spcPts val="0"/>
              </a:spcBef>
            </a:pPr>
            <a:r>
              <a:rPr lang="en-US" sz="2400" dirty="0"/>
              <a:t>Most SSDI recipients receive between $700 and $1,700/month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2019 AVERAGE = $1,234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2019 MAXIMUM = $2,861 (a bit over $34,000 for the year)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7D63-91DD-40C6-B77C-10AC8D8C4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Supplemental Slides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FEB49-EE5C-4AB1-BD6C-ED2CD9C66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Note: to address questions and offer more comprehensive coverage of the topic, this version of the presentation includes some slides that were not reviewed in the staff meeting</a:t>
            </a:r>
          </a:p>
          <a:p>
            <a:r>
              <a:rPr lang="en-US" sz="2000" dirty="0"/>
              <a:t>Supplemental slides are designated with an asterisk</a:t>
            </a:r>
          </a:p>
        </p:txBody>
      </p:sp>
    </p:spTree>
    <p:extLst>
      <p:ext uri="{BB962C8B-B14F-4D97-AF65-F5344CB8AC3E}">
        <p14:creationId xmlns:p14="http://schemas.microsoft.com/office/powerpoint/2010/main" val="1417288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SSDI Works with Other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None/>
            </a:pPr>
            <a:endParaRPr lang="en-US" sz="800" b="1" dirty="0"/>
          </a:p>
          <a:p>
            <a:pPr>
              <a:spcAft>
                <a:spcPts val="1200"/>
              </a:spcAft>
            </a:pPr>
            <a:r>
              <a:rPr lang="en-US" sz="2400" dirty="0"/>
              <a:t>Can get </a:t>
            </a:r>
            <a:r>
              <a:rPr lang="en-US" sz="2400" b="1" dirty="0"/>
              <a:t>both SSDI and SSI</a:t>
            </a:r>
            <a:endParaRPr lang="en-US" sz="2400" dirty="0"/>
          </a:p>
          <a:p>
            <a:pPr>
              <a:spcAft>
                <a:spcPts val="1200"/>
              </a:spcAft>
            </a:pPr>
            <a:r>
              <a:rPr lang="en-US" sz="2400" b="1" dirty="0"/>
              <a:t>Private disability insurance </a:t>
            </a:r>
            <a:r>
              <a:rPr lang="en-US" sz="2400" dirty="0"/>
              <a:t>or </a:t>
            </a:r>
            <a:r>
              <a:rPr lang="en-US" sz="2400" b="1" dirty="0"/>
              <a:t>Veterans Administration disability</a:t>
            </a:r>
            <a:r>
              <a:rPr lang="en-US" sz="2400" dirty="0"/>
              <a:t> benefits do </a:t>
            </a:r>
            <a:r>
              <a:rPr lang="en-US" sz="2400" b="1" dirty="0"/>
              <a:t>not</a:t>
            </a:r>
            <a:r>
              <a:rPr lang="en-US" sz="2400" dirty="0"/>
              <a:t> decrease SSDI</a:t>
            </a:r>
          </a:p>
          <a:p>
            <a:r>
              <a:rPr lang="en-US" sz="2400" b="1" dirty="0"/>
              <a:t>Workers' Compensation may</a:t>
            </a:r>
            <a:r>
              <a:rPr lang="en-US" sz="2400" dirty="0"/>
              <a:t> </a:t>
            </a:r>
            <a:r>
              <a:rPr lang="en-US" sz="2400" b="1" dirty="0"/>
              <a:t>decrease</a:t>
            </a:r>
            <a:r>
              <a:rPr lang="en-US" sz="2400" dirty="0"/>
              <a:t> SSDI amount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3A6A2-10D2-431C-828E-13CCBFAA2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Supplemental Security Income (SSI)</a:t>
            </a:r>
          </a:p>
        </p:txBody>
      </p:sp>
    </p:spTree>
    <p:extLst>
      <p:ext uri="{BB962C8B-B14F-4D97-AF65-F5344CB8AC3E}">
        <p14:creationId xmlns:p14="http://schemas.microsoft.com/office/powerpoint/2010/main" val="1789523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Supplemental Security Income (SSI)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b="1" dirty="0"/>
              <a:t>Categorical eligibility: </a:t>
            </a:r>
          </a:p>
          <a:p>
            <a:pPr lvl="1"/>
            <a:r>
              <a:rPr lang="en-US" sz="2000" dirty="0"/>
              <a:t>Aged (65 or over)</a:t>
            </a:r>
          </a:p>
          <a:p>
            <a:pPr lvl="1"/>
            <a:r>
              <a:rPr lang="en-US" sz="2000" dirty="0"/>
              <a:t>Blind  or</a:t>
            </a:r>
          </a:p>
          <a:p>
            <a:pPr lvl="1"/>
            <a:r>
              <a:rPr lang="en-US" sz="2000" dirty="0"/>
              <a:t>Disabled</a:t>
            </a:r>
          </a:p>
          <a:p>
            <a:pPr>
              <a:spcBef>
                <a:spcPts val="1200"/>
              </a:spcBef>
            </a:pPr>
            <a:r>
              <a:rPr lang="en-US" b="1" dirty="0"/>
              <a:t>One does NOT have to have paid into the social security system to qualify </a:t>
            </a:r>
            <a:r>
              <a:rPr lang="en-US" dirty="0"/>
              <a:t>(except for certain immigrants) </a:t>
            </a:r>
          </a:p>
          <a:p>
            <a:pPr>
              <a:spcBef>
                <a:spcPts val="1200"/>
              </a:spcBef>
            </a:pPr>
            <a:r>
              <a:rPr lang="en-US" dirty="0"/>
              <a:t>SSI is </a:t>
            </a:r>
            <a:r>
              <a:rPr lang="en-US" b="1" dirty="0"/>
              <a:t>a needs-based program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Adult SSI Financial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81201"/>
            <a:ext cx="7989752" cy="46482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Adult</a:t>
            </a:r>
            <a:r>
              <a:rPr lang="en-US" sz="2000" b="1" dirty="0"/>
              <a:t> ASSET/resource limits</a:t>
            </a:r>
            <a:r>
              <a:rPr lang="en-US" sz="2000" dirty="0"/>
              <a:t>: $2,000 for an individual and $3,000 for a couple (unchanged since 1989) </a:t>
            </a:r>
          </a:p>
          <a:p>
            <a:pPr lvl="1"/>
            <a:r>
              <a:rPr lang="en-US" sz="2000" dirty="0"/>
              <a:t>Assets NOT counted include:</a:t>
            </a:r>
          </a:p>
          <a:p>
            <a:pPr lvl="2"/>
            <a:r>
              <a:rPr lang="en-US" sz="2000" i="0" dirty="0"/>
              <a:t>The </a:t>
            </a:r>
            <a:r>
              <a:rPr lang="en-US" sz="2000" b="1" i="0" dirty="0"/>
              <a:t>principal residence/home,</a:t>
            </a:r>
            <a:r>
              <a:rPr lang="en-US" sz="2000" i="0" dirty="0"/>
              <a:t> regardless of value</a:t>
            </a:r>
          </a:p>
          <a:p>
            <a:pPr lvl="2"/>
            <a:r>
              <a:rPr lang="en-US" sz="2000" b="1" i="0" dirty="0"/>
              <a:t>Household goods and personal effects</a:t>
            </a:r>
            <a:r>
              <a:rPr lang="en-US" sz="2000" i="0" dirty="0"/>
              <a:t> regardless of value</a:t>
            </a:r>
          </a:p>
          <a:p>
            <a:pPr lvl="2"/>
            <a:r>
              <a:rPr lang="en-US" sz="2000" b="1" i="0" dirty="0"/>
              <a:t>One vehicle, </a:t>
            </a:r>
            <a:r>
              <a:rPr lang="en-US" sz="2000" i="0" dirty="0"/>
              <a:t>regardless of value</a:t>
            </a:r>
          </a:p>
          <a:p>
            <a:pPr lvl="1"/>
            <a:r>
              <a:rPr lang="en-US" sz="2000" b="1" dirty="0"/>
              <a:t>Note: some assets may be protected via certain trusts, ABLE accounts, or work-incentive programs.</a:t>
            </a:r>
          </a:p>
          <a:p>
            <a:r>
              <a:rPr lang="en-US" sz="2200" b="1" dirty="0"/>
              <a:t>Adult Income Limit: less than the benefit amount</a:t>
            </a:r>
            <a:endParaRPr lang="en-US" sz="2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Child (Under 18) </a:t>
            </a:r>
            <a:r>
              <a:rPr lang="en-US" dirty="0" err="1"/>
              <a:t>ssi</a:t>
            </a:r>
            <a:r>
              <a:rPr lang="en-US" dirty="0"/>
              <a:t> Financial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09800"/>
            <a:ext cx="7989752" cy="41727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/>
              <a:t>Asset Limits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Disabled child living with 1 parent $4,000 ($2,000 each)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Disabled child living with both parents $5,000 ($2,000 child, $3,000 parents)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No additional allowances for other non-SSI children in family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/>
              <a:t>Income Limits</a:t>
            </a:r>
            <a:r>
              <a:rPr lang="en-US" sz="2400" dirty="0"/>
              <a:t> 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00" b="1" dirty="0"/>
              <a:t>Complicated calculation with multiple factors </a:t>
            </a:r>
            <a:endParaRPr lang="en-US" sz="22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Typically more than half of a working parent’s income is not counted so families of moderate means may be eligible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TAFDC income is not counted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SSI Immigrant Eligibility </a:t>
            </a:r>
            <a:r>
              <a:rPr lang="en-US" sz="2400" dirty="0"/>
              <a:t>(Very Simplified)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37544" cy="43251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sz="1000" b="1" dirty="0"/>
          </a:p>
          <a:p>
            <a:r>
              <a:rPr lang="en-US" sz="3600" b="1" dirty="0"/>
              <a:t>Non-citizens who entered AFTER 8/22/96 must be:</a:t>
            </a:r>
            <a:r>
              <a:rPr lang="en-US" sz="3600" dirty="0"/>
              <a:t> </a:t>
            </a:r>
          </a:p>
          <a:p>
            <a:pPr lvl="1"/>
            <a:r>
              <a:rPr lang="en-US" sz="3600" b="1" dirty="0"/>
              <a:t>a Legal Permanent Resident who has 40 credits of coverage AND has had status for 5 years</a:t>
            </a:r>
            <a:r>
              <a:rPr lang="en-US" sz="3600" dirty="0"/>
              <a:t>, (in some cases a spouse's or parent's work credits </a:t>
            </a:r>
            <a:r>
              <a:rPr lang="en-US" sz="3600" b="1" dirty="0"/>
              <a:t>may</a:t>
            </a:r>
            <a:r>
              <a:rPr lang="en-US" sz="3600" dirty="0"/>
              <a:t> count towards the 40) </a:t>
            </a:r>
          </a:p>
          <a:p>
            <a:pPr lvl="2"/>
            <a:r>
              <a:rPr lang="en-US" sz="3600" b="1" dirty="0"/>
              <a:t>ASK - </a:t>
            </a:r>
            <a:r>
              <a:rPr lang="en-US" sz="3600" dirty="0"/>
              <a:t>before LPR did they have refugee or asylee status? (see next bullet)</a:t>
            </a:r>
          </a:p>
          <a:p>
            <a:pPr lvl="1">
              <a:spcBef>
                <a:spcPts val="1200"/>
              </a:spcBef>
            </a:pPr>
            <a:r>
              <a:rPr lang="en-US" sz="3600" b="1" dirty="0"/>
              <a:t>OR</a:t>
            </a:r>
            <a:r>
              <a:rPr lang="en-US" sz="3600" dirty="0"/>
              <a:t> </a:t>
            </a:r>
            <a:r>
              <a:rPr lang="en-US" sz="3600" b="1" dirty="0"/>
              <a:t>refugees, asylees and persons granted withholding of deportation within the first 7 years of that status</a:t>
            </a:r>
          </a:p>
          <a:p>
            <a:pPr lvl="1">
              <a:spcBef>
                <a:spcPts val="1200"/>
              </a:spcBef>
            </a:pPr>
            <a:r>
              <a:rPr lang="en-US" sz="3600" b="1" dirty="0"/>
              <a:t>OR</a:t>
            </a:r>
            <a:r>
              <a:rPr lang="en-US" sz="3600" dirty="0"/>
              <a:t> honorably discharged </a:t>
            </a:r>
            <a:r>
              <a:rPr lang="en-US" sz="3600" b="1" dirty="0"/>
              <a:t>veterans and active duty armed services personnel</a:t>
            </a:r>
            <a:r>
              <a:rPr lang="en-US" sz="3600" dirty="0"/>
              <a:t> who are qualified aliens, and their spouses and unmarried dependent children</a:t>
            </a:r>
          </a:p>
          <a:p>
            <a:pPr>
              <a:spcBef>
                <a:spcPts val="1200"/>
              </a:spcBef>
            </a:pPr>
            <a:r>
              <a:rPr lang="en-US" sz="3800" b="1" dirty="0">
                <a:solidFill>
                  <a:srgbClr val="FF0000"/>
                </a:solidFill>
              </a:rPr>
              <a:t>This is NOT comprehensive- seek consultation </a:t>
            </a:r>
            <a:endParaRPr lang="en-US" sz="3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Timely SSI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57400"/>
            <a:ext cx="7989752" cy="4325112"/>
          </a:xfrm>
        </p:spPr>
        <p:txBody>
          <a:bodyPr>
            <a:normAutofit/>
          </a:bodyPr>
          <a:lstStyle/>
          <a:p>
            <a:r>
              <a:rPr lang="en-US" sz="2000" dirty="0"/>
              <a:t>Unlike SSDI, under SSI the earliest one may qualify for benefits is the </a:t>
            </a:r>
            <a:r>
              <a:rPr lang="en-US" sz="2000" b="1" dirty="0"/>
              <a:t>month after application</a:t>
            </a: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sz="2000" b="1" dirty="0"/>
              <a:t>Encourage timely application to avoid forfeiting benefits</a:t>
            </a:r>
          </a:p>
          <a:p>
            <a:pPr>
              <a:spcBef>
                <a:spcPts val="1200"/>
              </a:spcBef>
            </a:pPr>
            <a:r>
              <a:rPr lang="en-US" sz="2000" b="1" dirty="0"/>
              <a:t>Advocacy Tip: </a:t>
            </a:r>
            <a:r>
              <a:rPr lang="en-US" sz="2000" dirty="0"/>
              <a:t>when call to get appointment to apply ask that the date of </a:t>
            </a:r>
            <a:r>
              <a:rPr lang="en-US" sz="2000" b="1" dirty="0"/>
              <a:t>call</a:t>
            </a:r>
            <a:r>
              <a:rPr lang="en-US" sz="2000" dirty="0"/>
              <a:t> be saved as the date of application (“protective filing date”)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Application must be completed within sixty days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16E7B-23AC-4052-98F2-F0AF9D116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Both SSI and SSDI</a:t>
            </a:r>
          </a:p>
        </p:txBody>
      </p:sp>
    </p:spTree>
    <p:extLst>
      <p:ext uri="{BB962C8B-B14F-4D97-AF65-F5344CB8AC3E}">
        <p14:creationId xmlns:p14="http://schemas.microsoft.com/office/powerpoint/2010/main" val="29474778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Definition of Disability (SSI/SSDI)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57401"/>
            <a:ext cx="7989752" cy="4724400"/>
          </a:xfrm>
        </p:spPr>
        <p:txBody>
          <a:bodyPr>
            <a:normAutofit/>
          </a:bodyPr>
          <a:lstStyle/>
          <a:p>
            <a:r>
              <a:rPr lang="en-US" sz="2000" dirty="0"/>
              <a:t>A medically determinable physical or mental impairment (including an emotional or learning problem) which:</a:t>
            </a:r>
          </a:p>
          <a:p>
            <a:pPr lvl="1"/>
            <a:r>
              <a:rPr lang="en-US" sz="2000" dirty="0"/>
              <a:t>Has or is expected to last </a:t>
            </a:r>
            <a:r>
              <a:rPr lang="en-US" sz="2000" b="1" dirty="0"/>
              <a:t>12 months OR result in death</a:t>
            </a:r>
            <a:r>
              <a:rPr lang="en-US" sz="2000" dirty="0"/>
              <a:t> AND</a:t>
            </a:r>
          </a:p>
          <a:p>
            <a:pPr lvl="1"/>
            <a:r>
              <a:rPr lang="en-US" sz="2000" dirty="0"/>
              <a:t>results in the inability to perform </a:t>
            </a:r>
            <a:r>
              <a:rPr lang="en-US" sz="2000" b="1" dirty="0"/>
              <a:t>Substantial Gainful Activity (SGA)</a:t>
            </a:r>
          </a:p>
          <a:p>
            <a:pPr lvl="2"/>
            <a:r>
              <a:rPr lang="en-US" sz="2000" b="1" dirty="0"/>
              <a:t>For initial eligibility</a:t>
            </a:r>
            <a:r>
              <a:rPr lang="en-US" sz="2000" dirty="0"/>
              <a:t>, in 2019 wages averaging over $1,220 a month ($2,040 if blind) demonstrate ability to engage in SGA and therefore </a:t>
            </a:r>
            <a:r>
              <a:rPr lang="en-US" sz="2000" b="1" dirty="0"/>
              <a:t>not</a:t>
            </a:r>
            <a:r>
              <a:rPr lang="en-US" sz="2000" dirty="0"/>
              <a:t> disabled (Wages are treated differently once receiving benefits.)</a:t>
            </a:r>
          </a:p>
          <a:p>
            <a:pPr lvl="2"/>
            <a:r>
              <a:rPr lang="en-US" sz="2000" dirty="0"/>
              <a:t>This is just the first of several stages of disability determination</a:t>
            </a:r>
          </a:p>
          <a:p>
            <a:pPr lvl="1"/>
            <a:r>
              <a:rPr lang="en-US" sz="2200" b="1" dirty="0"/>
              <a:t>Children - </a:t>
            </a:r>
            <a:r>
              <a:rPr lang="en-US" sz="2200" dirty="0"/>
              <a:t>similar, but lower threshold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Fast-Track Disability Determination:</a:t>
            </a:r>
            <a:br>
              <a:rPr lang="en-US" dirty="0"/>
            </a:br>
            <a:r>
              <a:rPr lang="en-US" dirty="0"/>
              <a:t>Compassionate Allowances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33600"/>
            <a:ext cx="7989752" cy="432511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b="1" dirty="0"/>
              <a:t>Fast-track disability determination </a:t>
            </a:r>
            <a:r>
              <a:rPr lang="en-US" sz="2000" dirty="0"/>
              <a:t>for those with certain conditions that are so serious that it's clear they would qualify; one will almost always automatically qualify as disabled.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See list:  </a:t>
            </a:r>
            <a:r>
              <a:rPr lang="en-US" sz="2000" dirty="0">
                <a:hlinkClick r:id="rId2"/>
              </a:rPr>
              <a:t>Compassionate Allowances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b="1" dirty="0"/>
              <a:t>Process-</a:t>
            </a:r>
            <a:r>
              <a:rPr lang="en-US" sz="2000" dirty="0"/>
              <a:t> automated process: computer reviews application and flags these diagnoses; SSA interviewers cannot request Compassionate Allowances</a:t>
            </a:r>
          </a:p>
          <a:p>
            <a:pPr lvl="1">
              <a:spcAft>
                <a:spcPts val="600"/>
              </a:spcAft>
            </a:pPr>
            <a:r>
              <a:rPr lang="en-US" sz="2000" b="1" dirty="0"/>
              <a:t>Advocacy tip: </a:t>
            </a:r>
            <a:r>
              <a:rPr lang="en-US" sz="2000" dirty="0"/>
              <a:t>include the pertinent diagnosis and any additional required language on the list (e.g., with distant mets, inoperable, unresectable); ensure documentation supports the diagnosis  </a:t>
            </a:r>
          </a:p>
          <a:p>
            <a:pPr>
              <a:spcAft>
                <a:spcPts val="600"/>
              </a:spcAft>
            </a:pPr>
            <a:r>
              <a:rPr lang="en-US" sz="2000" b="1" dirty="0"/>
              <a:t>Compassionate Allowances</a:t>
            </a:r>
            <a:r>
              <a:rPr lang="en-US" sz="2000" dirty="0"/>
              <a:t> </a:t>
            </a:r>
            <a:r>
              <a:rPr lang="en-US" sz="2000" b="1" dirty="0"/>
              <a:t>do NOT eliminate the SSDI 5month waiting period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69513-91EC-4E9B-9844-EEC714147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/>
              <a:t>EA: End of Requirement to Stay in a Place Not Meant for Human Habitation 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86F5C-E81E-4D19-A6E0-3B51A73E57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/>
              <a:t>Implementation &amp; Advocacy</a:t>
            </a:r>
          </a:p>
        </p:txBody>
      </p:sp>
    </p:spTree>
    <p:extLst>
      <p:ext uri="{BB962C8B-B14F-4D97-AF65-F5344CB8AC3E}">
        <p14:creationId xmlns:p14="http://schemas.microsoft.com/office/powerpoint/2010/main" val="41474306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b="1" dirty="0"/>
            </a:br>
            <a:r>
              <a:rPr lang="en-US" dirty="0"/>
              <a:t>Presumptive Disability (SSI)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33600"/>
            <a:ext cx="7989752" cy="4325112"/>
          </a:xfrm>
        </p:spPr>
        <p:txBody>
          <a:bodyPr>
            <a:normAutofit/>
          </a:bodyPr>
          <a:lstStyle/>
          <a:p>
            <a:pPr marL="240030" lvl="2">
              <a:lnSpc>
                <a:spcPct val="91000"/>
              </a:lnSpc>
              <a:spcAft>
                <a:spcPts val="600"/>
              </a:spcAft>
              <a:buClr>
                <a:schemeClr val="accent3"/>
              </a:buClr>
            </a:pPr>
            <a:r>
              <a:rPr lang="en-US" sz="2000" i="0" dirty="0"/>
              <a:t>Some medical conditions qualify for immediate SSI payments for up to six months while the state agency determines disability (must be otherwise qualified)</a:t>
            </a:r>
          </a:p>
          <a:p>
            <a:pPr marL="240030" lvl="2">
              <a:lnSpc>
                <a:spcPct val="91000"/>
              </a:lnSpc>
              <a:spcAft>
                <a:spcPts val="600"/>
              </a:spcAft>
              <a:buClr>
                <a:schemeClr val="accent3"/>
              </a:buClr>
            </a:pPr>
            <a:r>
              <a:rPr lang="en-US" sz="2000" b="1" i="0" dirty="0"/>
              <a:t>Some conditions that may qualify: </a:t>
            </a:r>
            <a:r>
              <a:rPr lang="en-US" sz="2000" i="0" dirty="0"/>
              <a:t>HIV infection, total blindness, total deafness, Cerebral Palsy, Down Syndrome, Muscular Dystrophy, severe intellectual disorder (child age 7 or older) and birth weight below 2 pounds, 10 ounces, terminal illness with life expectancy of 6 months or less or receiving hospice care</a:t>
            </a:r>
          </a:p>
          <a:p>
            <a:pPr marL="240030" lvl="2">
              <a:lnSpc>
                <a:spcPct val="91000"/>
              </a:lnSpc>
              <a:spcAft>
                <a:spcPts val="600"/>
              </a:spcAft>
              <a:buClr>
                <a:schemeClr val="accent3"/>
              </a:buClr>
            </a:pPr>
            <a:r>
              <a:rPr lang="en-US" sz="2000" i="0" dirty="0"/>
              <a:t>If ultimately  found not to be severely enough disabled to qualify for benefits, </a:t>
            </a:r>
            <a:r>
              <a:rPr lang="en-US" sz="2000" b="1" i="0" dirty="0"/>
              <a:t>will NOT have to pay back the SSI payments</a:t>
            </a:r>
          </a:p>
          <a:p>
            <a:pPr marL="365760" lvl="3" indent="-256032">
              <a:buClr>
                <a:schemeClr val="accent3"/>
              </a:buClr>
              <a:buNone/>
            </a:pPr>
            <a:r>
              <a:rPr lang="en-US" sz="1800" dirty="0">
                <a:solidFill>
                  <a:schemeClr val="tx1"/>
                </a:solidFill>
              </a:rPr>
              <a:t>	-More information: </a:t>
            </a:r>
            <a:r>
              <a:rPr lang="en-US" sz="1800" dirty="0">
                <a:hlinkClick r:id="rId2"/>
              </a:rPr>
              <a:t>https://www.ssa.gov/ssi/text-expedite-ussi.htm</a:t>
            </a:r>
            <a:r>
              <a:rPr lang="en-US" sz="1800" dirty="0"/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5DE02F1-206E-42AC-BA48-52C82E198D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796391"/>
              </p:ext>
            </p:extLst>
          </p:nvPr>
        </p:nvGraphicFramePr>
        <p:xfrm>
          <a:off x="3505200" y="106451"/>
          <a:ext cx="4953000" cy="6784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Document" r:id="rId3" imgW="5956042" imgH="8157753" progId="Word.Document.12">
                  <p:embed/>
                </p:oleObj>
              </mc:Choice>
              <mc:Fallback>
                <p:oleObj name="Document" r:id="rId3" imgW="5956042" imgH="815775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5200" y="106451"/>
                        <a:ext cx="4953000" cy="67842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8820105-C9D0-442F-81DB-2222961538C9}"/>
              </a:ext>
            </a:extLst>
          </p:cNvPr>
          <p:cNvSpPr txBox="1"/>
          <p:nvPr/>
        </p:nvSpPr>
        <p:spPr>
          <a:xfrm>
            <a:off x="228600" y="8382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New staff training and quick reference guide.  </a:t>
            </a:r>
            <a:r>
              <a:rPr lang="en-US" sz="1400" b="1" dirty="0">
                <a:solidFill>
                  <a:srgbClr val="FF0000"/>
                </a:solidFill>
              </a:rPr>
              <a:t>NOT a Patient Handout</a:t>
            </a:r>
          </a:p>
        </p:txBody>
      </p:sp>
    </p:spTree>
    <p:extLst>
      <p:ext uri="{BB962C8B-B14F-4D97-AF65-F5344CB8AC3E}">
        <p14:creationId xmlns:p14="http://schemas.microsoft.com/office/powerpoint/2010/main" val="26706837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b="1" dirty="0"/>
            </a:br>
            <a:r>
              <a:rPr lang="en-US" dirty="0"/>
              <a:t>Application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57400"/>
            <a:ext cx="7989752" cy="4495800"/>
          </a:xfrm>
        </p:spPr>
        <p:txBody>
          <a:bodyPr>
            <a:normAutofit fontScale="70000" lnSpcReduction="20000"/>
          </a:bodyPr>
          <a:lstStyle/>
          <a:p>
            <a:r>
              <a:rPr lang="en-US" sz="3300" b="1" dirty="0"/>
              <a:t>Free or Low-Cost</a:t>
            </a:r>
            <a:r>
              <a:rPr lang="en-US" sz="3300" dirty="0"/>
              <a:t> </a:t>
            </a:r>
          </a:p>
          <a:p>
            <a:pPr lvl="1"/>
            <a:r>
              <a:rPr lang="en-US" sz="3200" b="1" dirty="0"/>
              <a:t>Centers for Independent Living</a:t>
            </a:r>
            <a:r>
              <a:rPr lang="en-US" sz="3200" dirty="0"/>
              <a:t> (CIL) staff can help those with disabilities: </a:t>
            </a:r>
            <a:r>
              <a:rPr lang="en-US" sz="3200" dirty="0">
                <a:hlinkClick r:id="rId3"/>
              </a:rPr>
              <a:t>Mass List</a:t>
            </a:r>
            <a:r>
              <a:rPr lang="en-US" sz="3200" dirty="0"/>
              <a:t> | </a:t>
            </a:r>
            <a:r>
              <a:rPr lang="en-US" sz="3200" dirty="0">
                <a:hlinkClick r:id="rId4"/>
              </a:rPr>
              <a:t> National List</a:t>
            </a:r>
            <a:r>
              <a:rPr lang="en-US" sz="3200" dirty="0"/>
              <a:t>   </a:t>
            </a:r>
          </a:p>
          <a:p>
            <a:pPr>
              <a:spcBef>
                <a:spcPts val="1200"/>
              </a:spcBef>
            </a:pPr>
            <a:r>
              <a:rPr lang="en-US" sz="3300" b="1" dirty="0"/>
              <a:t>Private Pay</a:t>
            </a:r>
            <a:r>
              <a:rPr lang="en-US" sz="3300" dirty="0"/>
              <a:t> </a:t>
            </a:r>
          </a:p>
          <a:p>
            <a:pPr lvl="1"/>
            <a:r>
              <a:rPr lang="en-US" sz="3200" dirty="0"/>
              <a:t>MassHealth managed care organizations (MCOs) may contract with private pay organization - ask MCO</a:t>
            </a:r>
          </a:p>
          <a:p>
            <a:pPr lvl="1"/>
            <a:r>
              <a:rPr lang="en-US" sz="3200" dirty="0"/>
              <a:t>Many businesses and disability lawyers that will assist with applications and appeals on a contingency basis</a:t>
            </a:r>
            <a:r>
              <a:rPr lang="en-US" sz="3200" b="1" dirty="0"/>
              <a:t> for a percentage of initial retroactive payment</a:t>
            </a:r>
            <a:r>
              <a:rPr lang="en-US" sz="3200" dirty="0"/>
              <a:t> (usually 25%; maximum $6,000.)  Some such services:</a:t>
            </a:r>
          </a:p>
          <a:p>
            <a:pPr lvl="2"/>
            <a:r>
              <a:rPr lang="en-US" sz="3200" b="1" i="0" dirty="0"/>
              <a:t>Allsup </a:t>
            </a:r>
            <a:r>
              <a:rPr lang="en-US" sz="3200" i="0" dirty="0"/>
              <a:t>-</a:t>
            </a:r>
            <a:r>
              <a:rPr lang="en-US" sz="3200" b="1" i="0" dirty="0"/>
              <a:t> </a:t>
            </a:r>
            <a:r>
              <a:rPr lang="en-US" sz="3200" i="0" dirty="0">
                <a:hlinkClick r:id="rId5"/>
              </a:rPr>
              <a:t>http://www.allsup.com/ </a:t>
            </a:r>
            <a:endParaRPr lang="en-US" sz="3200" i="0" dirty="0"/>
          </a:p>
          <a:p>
            <a:pPr lvl="2"/>
            <a:r>
              <a:rPr lang="en-US" sz="3200" b="1" i="0" dirty="0"/>
              <a:t>The Advocator Group </a:t>
            </a:r>
            <a:r>
              <a:rPr lang="en-US" sz="3200" i="0" dirty="0"/>
              <a:t>- </a:t>
            </a:r>
            <a:r>
              <a:rPr lang="en-US" sz="3200" i="0" dirty="0">
                <a:hlinkClick r:id="rId6"/>
              </a:rPr>
              <a:t>http://www.advocator.com/</a:t>
            </a:r>
            <a:endParaRPr lang="en-US" sz="3200" i="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4" y="2057400"/>
            <a:ext cx="7989752" cy="3630795"/>
          </a:xfrm>
        </p:spPr>
        <p:txBody>
          <a:bodyPr>
            <a:normAutofit/>
          </a:bodyPr>
          <a:lstStyle/>
          <a:p>
            <a:r>
              <a:rPr lang="en-US" sz="2000" b="1" dirty="0"/>
              <a:t>Call the Social Security Administration at 800-772-1213, to make an appointment </a:t>
            </a:r>
            <a:r>
              <a:rPr lang="en-US" sz="2000" dirty="0"/>
              <a:t>to file a disability claim </a:t>
            </a:r>
            <a:r>
              <a:rPr lang="en-US" sz="2000" b="1" dirty="0"/>
              <a:t>at the local Social Security office</a:t>
            </a:r>
            <a:endParaRPr lang="en-US" sz="2000" dirty="0"/>
          </a:p>
          <a:p>
            <a:pPr lvl="1"/>
            <a:r>
              <a:rPr lang="en-US" sz="2000" dirty="0"/>
              <a:t>Those with a disability that requires a special accommodation- ask for a telephone appointment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While one can apply online </a:t>
            </a:r>
            <a:r>
              <a:rPr lang="en-US" sz="2000"/>
              <a:t>for both </a:t>
            </a:r>
            <a:r>
              <a:rPr lang="en-US" sz="2000" b="1" dirty="0"/>
              <a:t>we advise applying in person or via telephone</a:t>
            </a:r>
            <a:endParaRPr lang="en-US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</a:t>
            </a:r>
            <a:r>
              <a:rPr lang="en-US" sz="2000" dirty="0"/>
              <a:t>(continued)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096597"/>
          </a:xfrm>
        </p:spPr>
        <p:txBody>
          <a:bodyPr>
            <a:normAutofit/>
          </a:bodyPr>
          <a:lstStyle/>
          <a:p>
            <a:pPr lvl="0"/>
            <a:r>
              <a:rPr lang="en-US" sz="2000" b="1" dirty="0"/>
              <a:t>Free interpreters are available on the phone or in-person </a:t>
            </a:r>
            <a:r>
              <a:rPr lang="en-US" sz="2000" dirty="0"/>
              <a:t>(required by law to provide) </a:t>
            </a:r>
          </a:p>
          <a:p>
            <a:pPr lvl="1"/>
            <a:r>
              <a:rPr lang="en-US" sz="2000" b="1" dirty="0"/>
              <a:t>Call in advance to arrange an in-person interpreter. </a:t>
            </a:r>
            <a:r>
              <a:rPr lang="en-US" sz="2000" dirty="0"/>
              <a:t>Call 800-772-1213; for Spanish press 2, for all other languages press 1</a:t>
            </a:r>
          </a:p>
          <a:p>
            <a:pPr lvl="0">
              <a:spcBef>
                <a:spcPts val="1200"/>
              </a:spcBef>
            </a:pPr>
            <a:r>
              <a:rPr lang="en-US" sz="2000" b="1" dirty="0"/>
              <a:t>Advise patients: expect to be denied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Only about one-third of Social Security disability claims are approved at the initial level; chances improve on appeal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Applying </a:t>
            </a:r>
            <a:r>
              <a:rPr lang="en-US" sz="3200" dirty="0"/>
              <a:t>- </a:t>
            </a:r>
            <a:r>
              <a:rPr lang="en-US" dirty="0"/>
              <a:t>Electronic Records Express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57401"/>
            <a:ext cx="7989752" cy="4572000"/>
          </a:xfrm>
        </p:spPr>
        <p:txBody>
          <a:bodyPr>
            <a:normAutofit lnSpcReduction="10000"/>
          </a:bodyPr>
          <a:lstStyle/>
          <a:p>
            <a:r>
              <a:rPr lang="en-US" sz="2000" b="1" dirty="0"/>
              <a:t>Process</a:t>
            </a:r>
          </a:p>
          <a:p>
            <a:pPr lvl="1"/>
            <a:r>
              <a:rPr lang="en-US" sz="2000" b="1" dirty="0"/>
              <a:t>To trigger process patient must indicate on the application that they received care at MGH</a:t>
            </a:r>
          </a:p>
          <a:p>
            <a:pPr lvl="1"/>
            <a:r>
              <a:rPr lang="en-US" sz="2000" dirty="0"/>
              <a:t>SSA generates an electronic request to our Health Information Services (HIS- medical records) </a:t>
            </a:r>
          </a:p>
          <a:p>
            <a:pPr lvl="1"/>
            <a:r>
              <a:rPr lang="en-US" sz="2000" dirty="0"/>
              <a:t>HIS send records electronically within 1- 2 days of receipt to both SSA and the Disability Determination Service (DDS) 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Only the medical record will be transferred. Additional forms or supporting materials, such as from an MD's office, must be submitted separately</a:t>
            </a:r>
          </a:p>
          <a:p>
            <a:pPr>
              <a:spcBef>
                <a:spcPts val="1200"/>
              </a:spcBef>
            </a:pPr>
            <a:r>
              <a:rPr lang="en-US" sz="2000" b="1" dirty="0"/>
              <a:t>Electronic exchange is preferable to hand-delivering medical records</a:t>
            </a:r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6CC4D-EA59-45A3-9A14-AB235F612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Retirement or SSDI?*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18EE2-CD0F-4B4D-B6D8-39FD87BC6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124" y="2286000"/>
            <a:ext cx="7989752" cy="4572000"/>
          </a:xfrm>
        </p:spPr>
        <p:txBody>
          <a:bodyPr>
            <a:normAutofit lnSpcReduction="10000"/>
          </a:bodyPr>
          <a:lstStyle/>
          <a:p>
            <a:r>
              <a:rPr lang="en-US" sz="2000" b="1" dirty="0"/>
              <a:t>Early Retirement</a:t>
            </a:r>
            <a:r>
              <a:rPr lang="en-US" sz="2000" dirty="0"/>
              <a:t>- can retire at 62, but will result in a reduction of as much as 30 percent in monthly benefits</a:t>
            </a:r>
          </a:p>
          <a:p>
            <a:pPr>
              <a:spcBef>
                <a:spcPts val="1200"/>
              </a:spcBef>
            </a:pPr>
            <a:r>
              <a:rPr lang="en-US" sz="2000" b="1" dirty="0"/>
              <a:t>SSDI is the same as a full, unreduced retirement benefit</a:t>
            </a:r>
          </a:p>
          <a:p>
            <a:pPr>
              <a:spcBef>
                <a:spcPts val="1200"/>
              </a:spcBef>
            </a:pPr>
            <a:r>
              <a:rPr lang="en-US" sz="2000" b="1" dirty="0"/>
              <a:t>BUT, </a:t>
            </a:r>
            <a:r>
              <a:rPr lang="en-US" sz="2000" dirty="0"/>
              <a:t>some people apply for early retirement while waiting for SSDI. Would get early retirement, then when found disabled would get a supplemental payment of the difference between the two benefits</a:t>
            </a:r>
          </a:p>
          <a:p>
            <a:pPr lvl="1">
              <a:spcBef>
                <a:spcPts val="1200"/>
              </a:spcBef>
            </a:pPr>
            <a:r>
              <a:rPr lang="en-US" sz="2000" b="1" dirty="0"/>
              <a:t>THE RISK: </a:t>
            </a:r>
            <a:r>
              <a:rPr lang="en-US" sz="2000" dirty="0"/>
              <a:t>If subsequently found </a:t>
            </a:r>
            <a:r>
              <a:rPr lang="en-US" sz="2000" b="1" dirty="0"/>
              <a:t>not</a:t>
            </a:r>
            <a:r>
              <a:rPr lang="en-US" sz="2000" dirty="0"/>
              <a:t> disabled, OR disability onset is determined to be </a:t>
            </a:r>
            <a:r>
              <a:rPr lang="en-US" sz="2000" b="1" dirty="0"/>
              <a:t>after</a:t>
            </a:r>
            <a:r>
              <a:rPr lang="en-US" sz="2000" dirty="0"/>
              <a:t> started receiving Early Retirement, would be stuck with the Early Retirement reduced payment for life</a:t>
            </a:r>
          </a:p>
          <a:p>
            <a:pPr marL="324000" lvl="1" indent="0">
              <a:spcBef>
                <a:spcPts val="1200"/>
              </a:spcBef>
              <a:buNone/>
            </a:pPr>
            <a:endParaRPr lang="en-US" sz="2000" dirty="0"/>
          </a:p>
          <a:p>
            <a:pPr marL="324000" lvl="1" indent="0">
              <a:spcBef>
                <a:spcPts val="1200"/>
              </a:spcBef>
              <a:buNone/>
            </a:pPr>
            <a:r>
              <a:rPr lang="en-US" sz="2000" dirty="0"/>
              <a:t>(*Supplemental Slide)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6810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841B2-CE1C-481D-8D8C-B316AA44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EAEDC and SSI*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C9BD3-0C0E-4D46-A34D-B36603227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Those with </a:t>
            </a:r>
            <a:r>
              <a:rPr lang="en-US" sz="2000" b="1" dirty="0"/>
              <a:t>very</a:t>
            </a:r>
            <a:r>
              <a:rPr lang="en-US" sz="2000" dirty="0"/>
              <a:t> low income and assets may qualify for EAEDC while waiting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Required to apply for SSI if eligible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If eventually approved for SSI, DTA will take EAEDC benefits repayment from first SSI payment 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Recipients are required to sign agreement for DTA to do so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9150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Helping Providers Help Patients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57400"/>
            <a:ext cx="7989752" cy="4419600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/>
              <a:t>Respond! And in a timely manner</a:t>
            </a:r>
          </a:p>
          <a:p>
            <a:r>
              <a:rPr lang="en-US" sz="3200" dirty="0"/>
              <a:t>Role is as an information provider – not the decision maker; gather and stick to the facts</a:t>
            </a:r>
          </a:p>
          <a:p>
            <a:pPr lvl="1"/>
            <a:r>
              <a:rPr lang="en-US" sz="3200" dirty="0" err="1"/>
              <a:t>e.g</a:t>
            </a:r>
            <a:r>
              <a:rPr lang="en-US" sz="3200" dirty="0"/>
              <a:t>,, how pain affects patient’s daily life</a:t>
            </a:r>
          </a:p>
          <a:p>
            <a:pPr lvl="1"/>
            <a:r>
              <a:rPr lang="en-US" sz="3200" dirty="0"/>
              <a:t>don’t say patient can do sedentary work without knowing SSA definition</a:t>
            </a:r>
          </a:p>
          <a:p>
            <a:r>
              <a:rPr lang="en-US" sz="3200" dirty="0"/>
              <a:t>Remember SSA staff aren’t clinicians; don’t assume knowledge or understanding  of implications- spell it out</a:t>
            </a:r>
          </a:p>
          <a:p>
            <a:r>
              <a:rPr lang="en-US" sz="3200" dirty="0"/>
              <a:t>Fully document functional limitations and symptoms such as pain and fatigue</a:t>
            </a:r>
          </a:p>
          <a:p>
            <a:r>
              <a:rPr lang="en-US" sz="3200" dirty="0"/>
              <a:t>Careful about statements like “patient doing well”  explain the specific circumstances; is “well under the circumstances” more apt?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100" dirty="0"/>
              <a:t>-</a:t>
            </a:r>
            <a:r>
              <a:rPr lang="en-US" sz="1900" i="1" dirty="0"/>
              <a:t>Adapted from</a:t>
            </a:r>
            <a:r>
              <a:rPr lang="en-US" sz="1900" dirty="0"/>
              <a:t>: </a:t>
            </a:r>
            <a:r>
              <a:rPr lang="en-US" sz="1900" dirty="0">
                <a:hlinkClick r:id="rId2"/>
              </a:rPr>
              <a:t>https://www.masslegalservices.org/content/documenting-disability-simple-strategies-medical-providers</a:t>
            </a:r>
            <a:r>
              <a:rPr lang="en-US" sz="1900" dirty="0"/>
              <a:t>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CF1FB-257D-462C-8BE7-F350B5A5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 Eligibility Issues*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036C3A-E5C8-43EF-A48E-677AEA668D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Recipients</a:t>
            </a:r>
          </a:p>
        </p:txBody>
      </p:sp>
    </p:spTree>
    <p:extLst>
      <p:ext uri="{BB962C8B-B14F-4D97-AF65-F5344CB8AC3E}">
        <p14:creationId xmlns:p14="http://schemas.microsoft.com/office/powerpoint/2010/main" val="62317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74997-85D2-42D5-BCAC-930C829AE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657" y="762000"/>
            <a:ext cx="6673174" cy="986060"/>
          </a:xfrm>
        </p:spPr>
        <p:txBody>
          <a:bodyPr/>
          <a:lstStyle/>
          <a:p>
            <a:r>
              <a:rPr lang="en-US" dirty="0"/>
              <a:t>EA Advocacy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D5D69-25F4-475D-8CDB-078073786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81200"/>
            <a:ext cx="7696200" cy="4648200"/>
          </a:xfrm>
        </p:spPr>
        <p:txBody>
          <a:bodyPr>
            <a:noAutofit/>
          </a:bodyPr>
          <a:lstStyle/>
          <a:p>
            <a:r>
              <a:rPr lang="en-US" sz="2000" dirty="0"/>
              <a:t>EA (Emergency Assistance/Family Shelter) should no longer be requiring otherwise eligible families to stay in a place not meant for human habitation before qualifying</a:t>
            </a:r>
          </a:p>
          <a:p>
            <a:r>
              <a:rPr lang="en-US" sz="2000" dirty="0"/>
              <a:t>Advocates are saying:</a:t>
            </a:r>
          </a:p>
          <a:p>
            <a:pPr lvl="1"/>
            <a:r>
              <a:rPr lang="en-US" sz="2000" dirty="0"/>
              <a:t>New rules should be in effect, but written rules have not been promulgated: DHCD staff have not been trained, so may be turning families away in error</a:t>
            </a:r>
          </a:p>
          <a:p>
            <a:pPr lvl="1"/>
            <a:r>
              <a:rPr lang="en-US" sz="2000" b="1" dirty="0"/>
              <a:t>Advocacy seems to be effective</a:t>
            </a:r>
            <a:r>
              <a:rPr lang="en-US" sz="2000" b="1" i="1" dirty="0"/>
              <a:t>. </a:t>
            </a:r>
            <a:r>
              <a:rPr lang="en-US" sz="2000" b="1" i="0" dirty="0"/>
              <a:t>Suggest educating families:</a:t>
            </a:r>
          </a:p>
          <a:p>
            <a:pPr lvl="2"/>
            <a:r>
              <a:rPr lang="en-US" sz="2000" i="0" dirty="0"/>
              <a:t>They should not be turned away only because they haven’t spent a night in a place not meant for human habitation</a:t>
            </a:r>
          </a:p>
          <a:p>
            <a:pPr lvl="2"/>
            <a:r>
              <a:rPr lang="en-US" sz="2000" i="0" dirty="0"/>
              <a:t>Staff may not be aware, tell them rules have changed, ask them to speak with their supervisor </a:t>
            </a:r>
          </a:p>
        </p:txBody>
      </p:sp>
    </p:spTree>
    <p:extLst>
      <p:ext uri="{BB962C8B-B14F-4D97-AF65-F5344CB8AC3E}">
        <p14:creationId xmlns:p14="http://schemas.microsoft.com/office/powerpoint/2010/main" val="38683501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15EAA-9599-473D-BF68-12909C81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incentives for recipients*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2D8E7-EC27-44F9-BF78-FF1FF8591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81200"/>
            <a:ext cx="7989752" cy="472440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/>
              <a:t>How to advise people who want to try to return to work (for those already receiving benefits)? </a:t>
            </a:r>
          </a:p>
          <a:p>
            <a:pPr lvl="1"/>
            <a:r>
              <a:rPr lang="en-US" sz="2000" dirty="0"/>
              <a:t>Rules are different once one receives benefits - SGA no longer is an automatic disqualification, both programs offer work incentives such as partial income disregards and/or trial work periods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Refer patients to free </a:t>
            </a:r>
            <a:r>
              <a:rPr lang="en-US" sz="2000" b="1" dirty="0">
                <a:solidFill>
                  <a:srgbClr val="FF0000"/>
                </a:solidFill>
              </a:rPr>
              <a:t>personalized benefits counseling. </a:t>
            </a:r>
            <a:r>
              <a:rPr lang="en-US" sz="2000" dirty="0"/>
              <a:t>Counselors educate about work incentives and create an individualized plan to attempt to work while keeping health and financial benefits. </a:t>
            </a:r>
          </a:p>
          <a:p>
            <a:pPr lvl="2"/>
            <a:r>
              <a:rPr lang="en-US" sz="1700" b="1" dirty="0">
                <a:hlinkClick r:id="rId2"/>
              </a:rPr>
              <a:t>Project IMPACT</a:t>
            </a:r>
            <a:r>
              <a:rPr lang="en-US" sz="1700" dirty="0"/>
              <a:t>- serves Essex, Barnstable, Bristol, Dukes, Nantucket, Norfolk, Plymouth and Suffolk Counties.  Administered by Mass. Rehab. </a:t>
            </a:r>
          </a:p>
          <a:p>
            <a:pPr lvl="3"/>
            <a:r>
              <a:rPr lang="en-US" sz="1300" dirty="0"/>
              <a:t>For more information on Project IMPACT please contact Joseph </a:t>
            </a:r>
            <a:r>
              <a:rPr lang="en-US" sz="1300" dirty="0" err="1"/>
              <a:t>Reale</a:t>
            </a:r>
            <a:r>
              <a:rPr lang="en-US" sz="1300" dirty="0"/>
              <a:t> at (617) 204-3854 or </a:t>
            </a:r>
            <a:r>
              <a:rPr lang="en-US" sz="1300" dirty="0">
                <a:hlinkClick r:id="rId3"/>
              </a:rPr>
              <a:t>Joseph.Reale@mrc.state.ma.us</a:t>
            </a:r>
            <a:r>
              <a:rPr lang="en-US" sz="1300" dirty="0"/>
              <a:t>. </a:t>
            </a:r>
          </a:p>
          <a:p>
            <a:pPr lvl="3"/>
            <a:r>
              <a:rPr lang="en-US" sz="1300" dirty="0">
                <a:hlinkClick r:id="rId4"/>
              </a:rPr>
              <a:t>Project IMPACT Referral Form </a:t>
            </a:r>
            <a:endParaRPr lang="en-US" sz="1300" dirty="0"/>
          </a:p>
          <a:p>
            <a:pPr lvl="2"/>
            <a:r>
              <a:rPr lang="en-US" sz="1700" b="1" dirty="0">
                <a:hlinkClick r:id="rId5"/>
              </a:rPr>
              <a:t>Work Without Limits Benefits Counseling</a:t>
            </a:r>
            <a:r>
              <a:rPr lang="en-US" sz="1700" dirty="0"/>
              <a:t> - serves Berkshire, Franklin, Hampshire, Hampton, Worcester and Middlesex counties.  Administered by UMass Medical School. </a:t>
            </a:r>
          </a:p>
          <a:p>
            <a:pPr lvl="3"/>
            <a:r>
              <a:rPr lang="en-US" sz="1300" dirty="0">
                <a:hlinkClick r:id="rId6"/>
              </a:rPr>
              <a:t>Benefits Counseling Referral Form</a:t>
            </a:r>
            <a:r>
              <a:rPr lang="en-US" sz="13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96870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F9BA4-B0A5-41CC-AFF7-E1829E0A3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Full SSI Benefits While Hospitalized/Institutionalized*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9D18F-A0EB-4B99-90AB-866585942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81201"/>
            <a:ext cx="7989752" cy="48768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SSI benefits are greatly reduced when one is institutionalized</a:t>
            </a:r>
          </a:p>
          <a:p>
            <a:pPr>
              <a:spcBef>
                <a:spcPts val="1200"/>
              </a:spcBef>
            </a:pPr>
            <a:r>
              <a:rPr lang="en-US" sz="2000" b="1" dirty="0"/>
              <a:t>Full benefits may be maintained for up to 90 days if 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the placement will be for 90 days or less </a:t>
            </a:r>
            <a:r>
              <a:rPr lang="en-US" sz="2000" b="1" dirty="0"/>
              <a:t>and</a:t>
            </a:r>
            <a:r>
              <a:rPr lang="en-US" sz="2000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if maintaining full benefits is necessary to maintain the home or living arrangement while in the facility</a:t>
            </a:r>
          </a:p>
          <a:p>
            <a:pPr>
              <a:spcBef>
                <a:spcPts val="1200"/>
              </a:spcBef>
            </a:pPr>
            <a:r>
              <a:rPr lang="en-US" sz="2000" b="1" dirty="0"/>
              <a:t>Notify SSA and submit documentation before discharge or by the 90th day, whichever is earlier. 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Required documentation includes a doctor’s note that the expected stay is 90 days or less </a:t>
            </a:r>
            <a:r>
              <a:rPr lang="en-US" sz="2000" b="1" dirty="0"/>
              <a:t>and 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 statement from the patient (or someone knowledgeable about the circumstances) that full SSI benefits are needed to maintain the living situation</a:t>
            </a:r>
          </a:p>
          <a:p>
            <a:pPr lvl="2">
              <a:spcBef>
                <a:spcPts val="600"/>
              </a:spcBef>
              <a:buNone/>
            </a:pPr>
            <a:r>
              <a:rPr lang="en-US" sz="2100" dirty="0"/>
              <a:t>-</a:t>
            </a:r>
            <a:r>
              <a:rPr lang="en-US" dirty="0"/>
              <a:t>See the SSI Spotlight on </a:t>
            </a:r>
            <a:r>
              <a:rPr lang="en-US" dirty="0">
                <a:hlinkClick r:id="rId2"/>
              </a:rPr>
              <a:t>Continued SSI Benefits for Persons Who Are Temporarily Institutionalized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5524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4" y="2209800"/>
            <a:ext cx="7989752" cy="4419600"/>
          </a:xfrm>
        </p:spPr>
        <p:txBody>
          <a:bodyPr>
            <a:normAutofit/>
          </a:bodyPr>
          <a:lstStyle/>
          <a:p>
            <a:r>
              <a:rPr lang="en-US" sz="2000" b="1" dirty="0"/>
              <a:t>Ask the CRC:</a:t>
            </a:r>
          </a:p>
          <a:p>
            <a:pPr lvl="1"/>
            <a:r>
              <a:rPr lang="en-US" sz="2000" dirty="0"/>
              <a:t>Hannah Perry, General Resource Specialist</a:t>
            </a:r>
          </a:p>
          <a:p>
            <a:pPr lvl="1"/>
            <a:r>
              <a:rPr lang="en-US" sz="2000" dirty="0"/>
              <a:t>Bianca Viazzoli, Oncology Resource Specialist</a:t>
            </a:r>
          </a:p>
          <a:p>
            <a:pPr lvl="1"/>
            <a:r>
              <a:rPr lang="en-US" sz="2000" dirty="0"/>
              <a:t>Ellen Forman, LICSW, Manager</a:t>
            </a:r>
          </a:p>
          <a:p>
            <a:pPr>
              <a:spcBef>
                <a:spcPts val="600"/>
              </a:spcBef>
            </a:pPr>
            <a:r>
              <a:rPr lang="en-US" sz="2000" b="1" dirty="0"/>
              <a:t>More information: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See our </a:t>
            </a:r>
            <a:r>
              <a:rPr lang="en-US" sz="2000" b="1" dirty="0">
                <a:hlinkClick r:id="rId2"/>
              </a:rPr>
              <a:t>SSI/SSDI </a:t>
            </a:r>
            <a:r>
              <a:rPr lang="en-US" sz="2000" dirty="0"/>
              <a:t>page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Patient Handout: Disability Programs in MA: </a:t>
            </a:r>
            <a:r>
              <a:rPr lang="en-US" sz="2000" dirty="0"/>
              <a:t> </a:t>
            </a:r>
            <a:r>
              <a:rPr lang="en-US" sz="2000" dirty="0">
                <a:hlinkClick r:id="rId3" action="ppaction://hlinkfile"/>
              </a:rPr>
              <a:t>Brief</a:t>
            </a:r>
            <a:r>
              <a:rPr lang="en-US" sz="2000" dirty="0"/>
              <a:t> and </a:t>
            </a:r>
            <a:r>
              <a:rPr lang="en-US" sz="2000" dirty="0">
                <a:hlinkClick r:id="rId4" action="ppaction://hlinkfile"/>
              </a:rPr>
              <a:t>Detailed</a:t>
            </a:r>
            <a:r>
              <a:rPr lang="en-US" sz="2000" dirty="0"/>
              <a:t> versions (rev 6/17)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Detailed reference: </a:t>
            </a:r>
            <a:r>
              <a:rPr lang="en-US" sz="2000" b="1" dirty="0">
                <a:hlinkClick r:id="rId5"/>
              </a:rPr>
              <a:t>SSI and SSDI Advocate’s Guide</a:t>
            </a:r>
            <a:r>
              <a:rPr lang="en-US" sz="2000" dirty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EAC9C-D8BB-489D-909B-EAC15C78A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59652"/>
            <a:ext cx="7924800" cy="1538695"/>
          </a:xfrm>
        </p:spPr>
        <p:txBody>
          <a:bodyPr/>
          <a:lstStyle/>
          <a:p>
            <a:r>
              <a:rPr lang="en-US" sz="3600" dirty="0"/>
              <a:t>Public Charge Messaging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39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53E0A-B937-4549-8757-1C520742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6673174" cy="1056165"/>
          </a:xfrm>
        </p:spPr>
        <p:txBody>
          <a:bodyPr>
            <a:normAutofit/>
          </a:bodyPr>
          <a:lstStyle/>
          <a:p>
            <a:r>
              <a:rPr lang="en-US" dirty="0"/>
              <a:t>Public Charge Key Messaging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C466A-E9B4-4822-A40E-B018F49EE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97528"/>
            <a:ext cx="7924800" cy="4860471"/>
          </a:xfrm>
        </p:spPr>
        <p:txBody>
          <a:bodyPr>
            <a:normAutofit/>
          </a:bodyPr>
          <a:lstStyle/>
          <a:p>
            <a:r>
              <a:rPr lang="en-US" sz="2000" dirty="0"/>
              <a:t>CRC Advisory discussion - asked for clarification</a:t>
            </a:r>
          </a:p>
          <a:p>
            <a:r>
              <a:rPr lang="en-US" sz="2000" dirty="0"/>
              <a:t>While most people who are eligible for public benefits aren’t subject to public charge test, it is complex: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dirty="0"/>
              <a:t>Immigration statuses can change due to marriage, family sponsorship, etc.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dirty="0"/>
              <a:t>Families often have mixed status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dirty="0"/>
              <a:t>People often don’t know or aren’t willing to share their immigration status</a:t>
            </a:r>
          </a:p>
          <a:p>
            <a:r>
              <a:rPr lang="en-US" sz="2000" b="1" dirty="0"/>
              <a:t>We recommend individuals consult an attorney about their specific/unique situation</a:t>
            </a:r>
          </a:p>
          <a:p>
            <a:r>
              <a:rPr lang="en-US" sz="2000" b="1" dirty="0"/>
              <a:t>The CRC is available for case consultation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8185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A881F-F707-4002-8459-007188E8E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35171"/>
            <a:ext cx="4394793" cy="1987657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SSI/SSDI Basics</a:t>
            </a:r>
          </a:p>
        </p:txBody>
      </p:sp>
    </p:spTree>
    <p:extLst>
      <p:ext uri="{BB962C8B-B14F-4D97-AF65-F5344CB8AC3E}">
        <p14:creationId xmlns:p14="http://schemas.microsoft.com/office/powerpoint/2010/main" val="2071143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b="1" dirty="0"/>
            </a:br>
            <a:r>
              <a:rPr lang="en-US" dirty="0"/>
              <a:t>Why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885144" cy="3962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Last presented topic at November 2014 staff meeting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CRC Advisory suggested worth repeating as a reminder and for newer staff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1143000"/>
            <a:ext cx="6673174" cy="1560716"/>
          </a:xfrm>
        </p:spPr>
        <p:txBody>
          <a:bodyPr>
            <a:normAutofit/>
          </a:bodyPr>
          <a:lstStyle/>
          <a:p>
            <a:r>
              <a:rPr lang="en-US" b="1" dirty="0"/>
              <a:t>Disclaimer &amp;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98" y="2057400"/>
            <a:ext cx="8168604" cy="4343400"/>
          </a:xfrm>
        </p:spPr>
        <p:txBody>
          <a:bodyPr>
            <a:normAutofit/>
          </a:bodyPr>
          <a:lstStyle/>
          <a:p>
            <a:endParaRPr lang="en-US" sz="800" dirty="0"/>
          </a:p>
          <a:p>
            <a:pPr>
              <a:spcAft>
                <a:spcPts val="1200"/>
              </a:spcAft>
            </a:pPr>
            <a:r>
              <a:rPr lang="en-US" sz="2800" dirty="0"/>
              <a:t>This is a simplified overview- there are additional important details, exceptions, etc.</a:t>
            </a:r>
          </a:p>
          <a:p>
            <a:r>
              <a:rPr lang="en-US" sz="2800" b="1" dirty="0"/>
              <a:t>Ask the CRC for case consultation </a:t>
            </a:r>
            <a:r>
              <a:rPr lang="en-US" sz="2800" dirty="0"/>
              <a:t>or see:</a:t>
            </a:r>
          </a:p>
          <a:p>
            <a:pPr lvl="1"/>
            <a:r>
              <a:rPr lang="en-US" sz="2800" dirty="0"/>
              <a:t>Our </a:t>
            </a:r>
            <a:r>
              <a:rPr lang="en-US" sz="2800" b="1" dirty="0">
                <a:hlinkClick r:id="rId2" action="ppaction://hlinkfile"/>
              </a:rPr>
              <a:t>SSI/SSDI</a:t>
            </a:r>
            <a:r>
              <a:rPr lang="en-US" sz="2800" dirty="0"/>
              <a:t> webpage</a:t>
            </a:r>
          </a:p>
          <a:p>
            <a:pPr lvl="1"/>
            <a:r>
              <a:rPr lang="en-US" sz="2800" b="1" dirty="0">
                <a:hlinkClick r:id="rId3"/>
              </a:rPr>
              <a:t>SSI and SSDI Advocates Guide</a:t>
            </a:r>
            <a:r>
              <a:rPr lang="en-US" sz="2800" dirty="0"/>
              <a:t> </a:t>
            </a:r>
          </a:p>
          <a:p>
            <a:pPr lvl="1"/>
            <a:r>
              <a:rPr lang="en-US" sz="2800" b="1" dirty="0"/>
              <a:t>Covered in Disability Programs in MA handout - </a:t>
            </a:r>
            <a:r>
              <a:rPr lang="en-US" sz="2800" dirty="0"/>
              <a:t> </a:t>
            </a:r>
            <a:r>
              <a:rPr lang="en-US" sz="2800" dirty="0">
                <a:hlinkClick r:id="rId4" action="ppaction://hlinkfile"/>
              </a:rPr>
              <a:t>Brief</a:t>
            </a:r>
            <a:r>
              <a:rPr lang="en-US" sz="2800" dirty="0"/>
              <a:t> and </a:t>
            </a:r>
            <a:r>
              <a:rPr lang="en-US" sz="2800" dirty="0">
                <a:hlinkClick r:id="rId5" action="ppaction://hlinkfile"/>
              </a:rPr>
              <a:t>Detailed</a:t>
            </a:r>
            <a:r>
              <a:rPr lang="en-US" sz="2800" dirty="0"/>
              <a:t> versions </a:t>
            </a:r>
            <a:r>
              <a:rPr lang="en-US" sz="2200" dirty="0"/>
              <a:t>(rev 6/17) </a:t>
            </a:r>
          </a:p>
          <a:p>
            <a:pPr lvl="1"/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0CEE91-082A-486C-93B3-0931AF465170}"/>
              </a:ext>
            </a:extLst>
          </p:cNvPr>
          <p:cNvSpPr txBox="1"/>
          <p:nvPr/>
        </p:nvSpPr>
        <p:spPr>
          <a:xfrm>
            <a:off x="685800" y="107698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Disclaimer</a:t>
            </a:r>
            <a:r>
              <a:rPr lang="en-US" dirty="0"/>
              <a:t> </a:t>
            </a:r>
            <a:r>
              <a:rPr lang="en-US" sz="28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and</a:t>
            </a:r>
            <a:r>
              <a:rPr lang="en-US" dirty="0"/>
              <a:t> </a:t>
            </a:r>
            <a:r>
              <a:rPr lang="en-US" sz="28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for</a:t>
            </a:r>
            <a:r>
              <a:rPr lang="en-US" dirty="0"/>
              <a:t> </a:t>
            </a:r>
            <a:r>
              <a:rPr lang="en-US" sz="28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More</a:t>
            </a:r>
            <a:r>
              <a:rPr lang="en-US" dirty="0"/>
              <a:t> </a:t>
            </a:r>
            <a:r>
              <a:rPr lang="en-US" sz="28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Information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2610</TotalTime>
  <Words>2293</Words>
  <Application>Microsoft Office PowerPoint</Application>
  <PresentationFormat>On-screen Show (4:3)</PresentationFormat>
  <Paragraphs>229</Paragraphs>
  <Slides>42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Calibri</vt:lpstr>
      <vt:lpstr>Gill Sans MT</vt:lpstr>
      <vt:lpstr>Wingdings 2</vt:lpstr>
      <vt:lpstr>Dividend</vt:lpstr>
      <vt:lpstr>Document</vt:lpstr>
      <vt:lpstr>Resource Updates and  SSI/SSDI Basics </vt:lpstr>
      <vt:lpstr>Supplemental Slides Note</vt:lpstr>
      <vt:lpstr>EA: End of Requirement to Stay in a Place Not Meant for Human Habitation  </vt:lpstr>
      <vt:lpstr>EA Advocacy Tips</vt:lpstr>
      <vt:lpstr>Public Charge Messaging</vt:lpstr>
      <vt:lpstr>Public Charge Key Messaging</vt:lpstr>
      <vt:lpstr> SSI/SSDI Basics</vt:lpstr>
      <vt:lpstr> Why Now?</vt:lpstr>
      <vt:lpstr>Disclaimer &amp; Resources</vt:lpstr>
      <vt:lpstr>OTHER Social Security Administration (SSA) Programs</vt:lpstr>
      <vt:lpstr>Social Security Disability Insurance (SSDI) </vt:lpstr>
      <vt:lpstr>SSDI Basics</vt:lpstr>
      <vt:lpstr>SSDI Insured Status</vt:lpstr>
      <vt:lpstr>SSDI Duration of Work Test</vt:lpstr>
      <vt:lpstr> Recent Work Test</vt:lpstr>
      <vt:lpstr>SSDI 5-Month Ineligibility Period</vt:lpstr>
      <vt:lpstr>Retroactive Payments</vt:lpstr>
      <vt:lpstr>           SSDI (and SSI) Back- Payments </vt:lpstr>
      <vt:lpstr> SSDI Benefit Amount</vt:lpstr>
      <vt:lpstr>How SSDI Works with Other Benefits</vt:lpstr>
      <vt:lpstr>Supplemental Security Income (SSI)</vt:lpstr>
      <vt:lpstr>Supplemental Security Income (SSI)</vt:lpstr>
      <vt:lpstr>Adult SSI Financial Eligibility</vt:lpstr>
      <vt:lpstr>Child (Under 18) ssi Financial Eligibility</vt:lpstr>
      <vt:lpstr>SSI Immigrant Eligibility (Very Simplified)</vt:lpstr>
      <vt:lpstr>Timely SSI Application</vt:lpstr>
      <vt:lpstr>Both SSI and SSDI</vt:lpstr>
      <vt:lpstr>Definition of Disability (SSI/SSDI)</vt:lpstr>
      <vt:lpstr>Fast-Track Disability Determination: Compassionate Allowances</vt:lpstr>
      <vt:lpstr> Presumptive Disability (SSI)</vt:lpstr>
      <vt:lpstr>PowerPoint Presentation</vt:lpstr>
      <vt:lpstr> Application Assistance</vt:lpstr>
      <vt:lpstr>Applying tips</vt:lpstr>
      <vt:lpstr>Applying (continued) </vt:lpstr>
      <vt:lpstr>Applying - Electronic Records Express</vt:lpstr>
      <vt:lpstr>Early Retirement or SSDI?*</vt:lpstr>
      <vt:lpstr>EAEDC and SSI*</vt:lpstr>
      <vt:lpstr>Helping Providers Help Patients</vt:lpstr>
      <vt:lpstr>Post- Eligibility Issues*</vt:lpstr>
      <vt:lpstr>work incentives for recipients*</vt:lpstr>
      <vt:lpstr>Keep Full SSI Benefits While Hospitalized/Institutionalized*</vt:lpstr>
      <vt:lpstr>Questions?</vt:lpstr>
    </vt:vector>
  </TitlesOfParts>
  <Company>Partners HealthCare System,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SSI and SSDI Basics</dc:title>
  <dc:creator>Ellen Forman</dc:creator>
  <cp:lastModifiedBy>Forman, Ellen W.</cp:lastModifiedBy>
  <cp:revision>398</cp:revision>
  <cp:lastPrinted>2019-09-26T12:53:02Z</cp:lastPrinted>
  <dcterms:created xsi:type="dcterms:W3CDTF">2014-10-31T18:31:14Z</dcterms:created>
  <dcterms:modified xsi:type="dcterms:W3CDTF">2019-09-27T12:54:45Z</dcterms:modified>
</cp:coreProperties>
</file>